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Average"/>
      <p:regular r:id="rId16"/>
    </p:embeddedFont>
    <p:embeddedFont>
      <p:font typeface="Oswald"/>
      <p:regular r:id="rId17"/>
      <p:bold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Oswald-regular.fntdata"/><Relationship Id="rId16"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Oswald-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7f8a22e867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7f8a22e867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7f8a22e867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7f8a22e867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problem we are tackling in the project is the age detection of static images using a deep learning method - CNNs. And by age detection we mean predicting a possible age range for an image. And these age ranges were determined by us using classification and creating 7 target brackets. The ages for the images were extracted from the file and folder names.</a:t>
            </a:r>
            <a:endParaRPr/>
          </a:p>
          <a:p>
            <a:pPr indent="0" lvl="0" marL="0" rtl="0" algn="l">
              <a:spcBef>
                <a:spcPts val="0"/>
              </a:spcBef>
              <a:spcAft>
                <a:spcPts val="0"/>
              </a:spcAft>
              <a:buNone/>
            </a:pPr>
            <a:r>
              <a:rPr lang="en"/>
              <a:t>Coming to why creating such a model is useful? It can be most popularly useful for product recommendation and authentication. Companies for example can understand what products and services different customer groups want and can afford.</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17f8a22e867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17f8a22e867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originally thought of this project as something that would be fun to explore not knowing how popular it really was as a machine learning project. There are hundreds of resources online for predicting age with machine learning. Just a few examples that we saw were from Kaggle, Geeks for Geeks, Medium.com and more. Every one of these projects had a different way of looking at this issue (i.e. the model they were using, the </a:t>
            </a:r>
            <a:r>
              <a:rPr lang="en"/>
              <a:t>algorithm they were using, the data they were using, etc). </a:t>
            </a:r>
            <a:r>
              <a:rPr lang="en"/>
              <a: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7f8a22e867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7f8a22e867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Finding the right set quality and </a:t>
            </a:r>
            <a:r>
              <a:rPr lang="en"/>
              <a:t>quantity</a:t>
            </a:r>
            <a:r>
              <a:rPr lang="en"/>
              <a:t> of images was a little challenging. We initially sourced data from Kaggle and it contained around 9000 images. We did a 70-30 train test split. The accuracy of the CNN model was capping at 53% though we incorporated techniques like </a:t>
            </a:r>
            <a:r>
              <a:rPr lang="en"/>
              <a:t>changing</a:t>
            </a:r>
            <a:r>
              <a:rPr lang="en"/>
              <a:t> the CNN model and decreasing the learning rate. We came to learn that either our dataset was really small or the quality of the images were not that great.</a:t>
            </a:r>
            <a:endParaRPr/>
          </a:p>
          <a:p>
            <a:pPr indent="0" lvl="0" marL="0" rtl="0" algn="l">
              <a:spcBef>
                <a:spcPts val="0"/>
              </a:spcBef>
              <a:spcAft>
                <a:spcPts val="0"/>
              </a:spcAft>
              <a:buNone/>
            </a:pPr>
            <a:r>
              <a:rPr lang="en"/>
              <a:t>So, we </a:t>
            </a:r>
            <a:r>
              <a:rPr lang="en"/>
              <a:t>decided</a:t>
            </a:r>
            <a:r>
              <a:rPr lang="en"/>
              <a:t> to use data from the source we were referencing for the CNN architecture. Training data consisted of 200,000 augmented images which we </a:t>
            </a:r>
            <a:r>
              <a:rPr lang="en"/>
              <a:t>grayscaled </a:t>
            </a:r>
            <a:r>
              <a:rPr lang="en"/>
              <a:t>and tested on 10,000 other test images. Why data augmentation? In real world, faces in images would not necessarily be upright, they may be tilted to the right or to the left. Increasing the training set size and improved quality of the images really made the difference on the performance.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a3856ffe6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a3856ffe6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Before we get into our model, let's have a brief review of what CNN is. CNN is a neural network for image </a:t>
            </a:r>
            <a:r>
              <a:rPr lang="en"/>
              <a:t>recognition</a:t>
            </a:r>
            <a:r>
              <a:rPr lang="en"/>
              <a:t>. It takes "parts" or kernels of an image and produces an output for those "parts"/kernels. There are three important layers that CNN consists of. Convolutional layers are where we create a kernel and move it across an image to make outputs for the image. Pooling layers are similar to convolutional layers but it also reduces the number of parameters in our input. This improves the efficiency of our model but also loses some information. Fully connected layers (which are dense layers in our case) take the output from our previous layers and does matrix vector multiplication on it. This makes our output rows become column vectors.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7f8a22e867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17f8a22e867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the research that we found online, along with previous work we have done in the past, we decided that CNN would be the easiest and most efficient to use. We wanted to first try UNet which is an architecture mainly used for medical imaging because this is what was most familiar. Then we decided to reference some other resources to see if we can better them. The referenced architecture that we initially used was super basic. It had some convolutional and pooling layers along with some fully connected layers. However, after learning about RNN and CNN in class we wanted to see if we can better the model with more layers and including a Dropout() layer in case we were overfitting. We also played around with several different amounts of epochs and learning rates to get the best possible results given the time we had.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a3856ffe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a3856ffe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7f8a22e867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7f8a22e867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the overall accuracy of our model was over 90%. </a:t>
            </a:r>
            <a:r>
              <a:rPr lang="en"/>
              <a:t>Adding</a:t>
            </a:r>
            <a:r>
              <a:rPr lang="en"/>
              <a:t> additional layers and </a:t>
            </a:r>
            <a:r>
              <a:rPr lang="en"/>
              <a:t>decreasing</a:t>
            </a:r>
            <a:r>
              <a:rPr lang="en"/>
              <a:t> the learning rate of the model helped to increase the accuracy of the model. Having a larger training </a:t>
            </a:r>
            <a:r>
              <a:rPr lang="en"/>
              <a:t>dataset</a:t>
            </a:r>
            <a:r>
              <a:rPr lang="en"/>
              <a:t> also proved to be effective for </a:t>
            </a:r>
            <a:r>
              <a:rPr lang="en"/>
              <a:t>training</a:t>
            </a:r>
            <a:r>
              <a:rPr lang="en"/>
              <a:t> the model. </a:t>
            </a:r>
            <a:endParaRPr/>
          </a:p>
          <a:p>
            <a:pPr indent="0" lvl="0" marL="0" rtl="0" algn="l">
              <a:spcBef>
                <a:spcPts val="0"/>
              </a:spcBef>
              <a:spcAft>
                <a:spcPts val="0"/>
              </a:spcAft>
              <a:buNone/>
            </a:pPr>
            <a:r>
              <a:rPr lang="en"/>
              <a:t>Loss Graph - The training loss goes down over time </a:t>
            </a:r>
            <a:r>
              <a:rPr lang="en"/>
              <a:t>which</a:t>
            </a:r>
            <a:r>
              <a:rPr lang="en"/>
              <a:t> indicates lower errors. The testing loss also </a:t>
            </a:r>
            <a:r>
              <a:rPr lang="en"/>
              <a:t>decreases</a:t>
            </a:r>
            <a:r>
              <a:rPr lang="en"/>
              <a:t> over time and does not increase rapidly which indicates that our model is not overfitting.</a:t>
            </a:r>
            <a:endParaRPr/>
          </a:p>
          <a:p>
            <a:pPr indent="0" lvl="0" marL="0" rtl="0" algn="l">
              <a:spcBef>
                <a:spcPts val="0"/>
              </a:spcBef>
              <a:spcAft>
                <a:spcPts val="0"/>
              </a:spcAft>
              <a:buNone/>
            </a:pPr>
            <a:r>
              <a:rPr lang="en"/>
              <a:t>Accuracy Graph - The accuracy graph on the right clearly shows our model improving the accuracy after every epoch and it caps out after 50.</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7f8a22e867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7f8a22e867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a computer to predict age is hard. Then again, how many people really look like their age especially in today's time? Look at Angelina Jolie. She looks like </a:t>
            </a:r>
            <a:r>
              <a:rPr lang="en"/>
              <a:t>she's</a:t>
            </a:r>
            <a:r>
              <a:rPr lang="en"/>
              <a:t> in her 30s but she's almost 50. Jennifer Aniston looks like she's in her 30s-40s but she's 53 years old. What about you? Have people said you look older or younger than your age? How do we expect a computer to predict these ages on the dot? Who knows maybe one day we will be able to exactly predict someone's age with machine learning. In future work, we would want to use our original data set and try to augment it ourselves to get more data to use for training.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youtube.com/watch?v=G0iYWNRuDc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6.png"/><Relationship Id="rId4" Type="http://schemas.openxmlformats.org/officeDocument/2006/relationships/image" Target="../media/image4.png"/><Relationship Id="rId5"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10.png"/><Relationship Id="rId5"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7.png"/><Relationship Id="rId5"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Age Detection</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Bhumika Srinivas &amp; Michelle Quach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Credits</a:t>
            </a:r>
            <a:endParaRPr/>
          </a:p>
        </p:txBody>
      </p:sp>
      <p:sp>
        <p:nvSpPr>
          <p:cNvPr id="147" name="Google Shape;147;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330200" lvl="0" marL="457200" rtl="0" algn="l">
              <a:spcBef>
                <a:spcPts val="0"/>
              </a:spcBef>
              <a:spcAft>
                <a:spcPts val="0"/>
              </a:spcAft>
              <a:buSzPts val="1600"/>
              <a:buChar char="●"/>
            </a:pPr>
            <a:r>
              <a:rPr lang="en" sz="1600"/>
              <a:t>https://www.geeksforgeeks.org/age-detection-using-deep-learning-in-opencv/</a:t>
            </a:r>
            <a:endParaRPr sz="1600"/>
          </a:p>
          <a:p>
            <a:pPr indent="-330200" lvl="0" marL="457200" rtl="0" algn="l">
              <a:spcBef>
                <a:spcPts val="0"/>
              </a:spcBef>
              <a:spcAft>
                <a:spcPts val="0"/>
              </a:spcAft>
              <a:buSzPts val="1600"/>
              <a:buChar char="●"/>
            </a:pPr>
            <a:r>
              <a:rPr lang="en" sz="1600"/>
              <a:t>https://www.kaggle.com/code/rahuldshetty/age-and-gender-estimation-using-cnn</a:t>
            </a:r>
            <a:endParaRPr sz="1600"/>
          </a:p>
          <a:p>
            <a:pPr indent="-330200" lvl="0" marL="457200" rtl="0" algn="l">
              <a:spcBef>
                <a:spcPts val="0"/>
              </a:spcBef>
              <a:spcAft>
                <a:spcPts val="0"/>
              </a:spcAft>
              <a:buSzPts val="1600"/>
              <a:buChar char="●"/>
            </a:pPr>
            <a:r>
              <a:rPr lang="en" sz="1600"/>
              <a:t>https://lmb.informatik.uni-freiburg.de/people/ronneber/u-net/</a:t>
            </a:r>
            <a:endParaRPr sz="1600"/>
          </a:p>
          <a:p>
            <a:pPr indent="-330200" lvl="0" marL="457200" rtl="0" algn="l">
              <a:spcBef>
                <a:spcPts val="0"/>
              </a:spcBef>
              <a:spcAft>
                <a:spcPts val="0"/>
              </a:spcAft>
              <a:buSzPts val="1600"/>
              <a:buChar char="●"/>
            </a:pPr>
            <a:r>
              <a:rPr lang="en" sz="1600">
                <a:uFill>
                  <a:noFill/>
                </a:uFill>
                <a:hlinkClick r:id="rId3"/>
              </a:rPr>
              <a:t>https://www.youtube.com/watch?v=G0iYWNRuDcM</a:t>
            </a:r>
            <a:endParaRPr sz="1600"/>
          </a:p>
          <a:p>
            <a:pPr indent="-330200" lvl="0" marL="457200" rtl="0" algn="l">
              <a:spcBef>
                <a:spcPts val="0"/>
              </a:spcBef>
              <a:spcAft>
                <a:spcPts val="0"/>
              </a:spcAft>
              <a:buSzPts val="1600"/>
              <a:buChar char="●"/>
            </a:pPr>
            <a:r>
              <a:rPr lang="en" sz="1600"/>
              <a:t>https://medium.com/@skillcate/age-detection-model-using-cnn-a-complete-guide-7b10ad717c60</a:t>
            </a:r>
            <a:endParaRPr sz="1600"/>
          </a:p>
          <a:p>
            <a:pPr indent="-330200" lvl="0" marL="457200" rtl="0" algn="l">
              <a:spcBef>
                <a:spcPts val="0"/>
              </a:spcBef>
              <a:spcAft>
                <a:spcPts val="0"/>
              </a:spcAft>
              <a:buSzPts val="1600"/>
              <a:buChar char="●"/>
            </a:pPr>
            <a:r>
              <a:rPr lang="en" sz="1600"/>
              <a:t>https://www.techtarget.com/searchenterpriseai/definition/convolutional-neural-network#:~:text=It%20is%20one%20of%20the,the%20processing%20of%20pixel%20data.</a:t>
            </a:r>
            <a:endParaRPr sz="1600"/>
          </a:p>
          <a:p>
            <a:pPr indent="-330200" lvl="0" marL="457200" rtl="0" algn="l">
              <a:spcBef>
                <a:spcPts val="0"/>
              </a:spcBef>
              <a:spcAft>
                <a:spcPts val="0"/>
              </a:spcAft>
              <a:buSzPts val="1600"/>
              <a:buChar char="●"/>
            </a:pPr>
            <a:r>
              <a:rPr lang="en" sz="1600"/>
              <a:t>https://analyticsindiamag.com/a-complete-understanding-of-dense-layers-in-neural-networks/</a:t>
            </a:r>
            <a:endParaRPr sz="1600"/>
          </a:p>
          <a:p>
            <a:pPr indent="-330200" lvl="0" marL="457200" rtl="0" algn="l">
              <a:spcBef>
                <a:spcPts val="0"/>
              </a:spcBef>
              <a:spcAft>
                <a:spcPts val="0"/>
              </a:spcAft>
              <a:buSzPts val="1600"/>
              <a:buChar char="●"/>
            </a:pPr>
            <a:r>
              <a:rPr lang="en" sz="1600"/>
              <a:t>RNNs.pdf (David Guy Brizan)</a:t>
            </a:r>
            <a:endParaRPr sz="1600"/>
          </a:p>
          <a:p>
            <a:pPr indent="-330200" lvl="0" marL="457200" rtl="0" algn="l">
              <a:spcBef>
                <a:spcPts val="0"/>
              </a:spcBef>
              <a:spcAft>
                <a:spcPts val="0"/>
              </a:spcAft>
              <a:buSzPts val="1600"/>
              <a:buChar char="●"/>
            </a:pPr>
            <a:r>
              <a:rPr lang="en" sz="1600"/>
              <a:t>CNNs.pdf (David Guy Brizan) </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Statement</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23850" lvl="0" marL="457200" rtl="0" algn="l">
              <a:lnSpc>
                <a:spcPct val="167000"/>
              </a:lnSpc>
              <a:spcBef>
                <a:spcPts val="0"/>
              </a:spcBef>
              <a:spcAft>
                <a:spcPts val="0"/>
              </a:spcAft>
              <a:buSzPts val="1500"/>
              <a:buChar char="●"/>
            </a:pPr>
            <a:r>
              <a:rPr lang="en" sz="1500"/>
              <a:t>Age detection brackets for static images using CNNs.</a:t>
            </a:r>
            <a:r>
              <a:rPr lang="en" sz="1500"/>
              <a:t> </a:t>
            </a:r>
            <a:endParaRPr sz="1500"/>
          </a:p>
          <a:p>
            <a:pPr indent="-323850" lvl="0" marL="457200" rtl="0" algn="l">
              <a:lnSpc>
                <a:spcPct val="167000"/>
              </a:lnSpc>
              <a:spcBef>
                <a:spcPts val="0"/>
              </a:spcBef>
              <a:spcAft>
                <a:spcPts val="0"/>
              </a:spcAft>
              <a:buSzPts val="1500"/>
              <a:buChar char="●"/>
            </a:pPr>
            <a:r>
              <a:rPr lang="en" sz="1500"/>
              <a:t>Age and gender analysis are crucial for authentication, human-computer interaction,</a:t>
            </a:r>
            <a:r>
              <a:rPr lang="en" sz="1500"/>
              <a:t> behavior analysis, product recommendation based on user preferences, </a:t>
            </a:r>
            <a:r>
              <a:rPr lang="en" sz="1500"/>
              <a:t>and many other applications.</a:t>
            </a:r>
            <a:endParaRPr sz="1500"/>
          </a:p>
          <a:p>
            <a:pPr indent="0" lvl="0" marL="0" rtl="0" algn="l">
              <a:spcBef>
                <a:spcPts val="1900"/>
              </a:spcBef>
              <a:spcAft>
                <a:spcPts val="1200"/>
              </a:spcAft>
              <a:buNone/>
            </a:pPr>
            <a:r>
              <a:t/>
            </a:r>
            <a:endParaRPr/>
          </a:p>
        </p:txBody>
      </p:sp>
      <p:pic>
        <p:nvPicPr>
          <p:cNvPr id="67" name="Google Shape;67;p14"/>
          <p:cNvPicPr preferRelativeResize="0"/>
          <p:nvPr/>
        </p:nvPicPr>
        <p:blipFill>
          <a:blip r:embed="rId3">
            <a:alphaModFix/>
          </a:blip>
          <a:stretch>
            <a:fillRect/>
          </a:stretch>
        </p:blipFill>
        <p:spPr>
          <a:xfrm>
            <a:off x="3121288" y="2402500"/>
            <a:ext cx="2901425" cy="25396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Other Work</a:t>
            </a:r>
            <a:endParaRPr/>
          </a:p>
        </p:txBody>
      </p:sp>
      <p:sp>
        <p:nvSpPr>
          <p:cNvPr id="73" name="Google Shape;73;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Several others have attempted to predict age (within bucket range) </a:t>
            </a:r>
            <a:endParaRPr/>
          </a:p>
          <a:p>
            <a:pPr indent="-317500" lvl="1" marL="914400" rtl="0" algn="l">
              <a:spcBef>
                <a:spcPts val="0"/>
              </a:spcBef>
              <a:spcAft>
                <a:spcPts val="0"/>
              </a:spcAft>
              <a:buSzPts val="1400"/>
              <a:buChar char="○"/>
            </a:pPr>
            <a:r>
              <a:rPr lang="en"/>
              <a:t>Used CNN, OpenCV, etc. </a:t>
            </a:r>
            <a:endParaRPr/>
          </a:p>
          <a:p>
            <a:pPr indent="-342900" lvl="0" marL="457200" rtl="0" algn="l">
              <a:spcBef>
                <a:spcPts val="0"/>
              </a:spcBef>
              <a:spcAft>
                <a:spcPts val="0"/>
              </a:spcAft>
              <a:buSzPts val="1800"/>
              <a:buChar char="●"/>
            </a:pPr>
            <a:r>
              <a:rPr lang="en"/>
              <a:t>Kaggle, Geeks for Geeks, Medium.com, etc. </a:t>
            </a:r>
            <a:endParaRPr/>
          </a:p>
        </p:txBody>
      </p:sp>
      <p:pic>
        <p:nvPicPr>
          <p:cNvPr id="74" name="Google Shape;74;p15"/>
          <p:cNvPicPr preferRelativeResize="0"/>
          <p:nvPr/>
        </p:nvPicPr>
        <p:blipFill>
          <a:blip r:embed="rId3">
            <a:alphaModFix/>
          </a:blip>
          <a:stretch>
            <a:fillRect/>
          </a:stretch>
        </p:blipFill>
        <p:spPr>
          <a:xfrm>
            <a:off x="311702" y="2352800"/>
            <a:ext cx="2738374" cy="2584225"/>
          </a:xfrm>
          <a:prstGeom prst="rect">
            <a:avLst/>
          </a:prstGeom>
          <a:noFill/>
          <a:ln>
            <a:noFill/>
          </a:ln>
        </p:spPr>
      </p:pic>
      <p:pic>
        <p:nvPicPr>
          <p:cNvPr id="75" name="Google Shape;75;p15"/>
          <p:cNvPicPr preferRelativeResize="0"/>
          <p:nvPr/>
        </p:nvPicPr>
        <p:blipFill>
          <a:blip r:embed="rId4">
            <a:alphaModFix/>
          </a:blip>
          <a:stretch>
            <a:fillRect/>
          </a:stretch>
        </p:blipFill>
        <p:spPr>
          <a:xfrm>
            <a:off x="4401703" y="2311300"/>
            <a:ext cx="4430600" cy="2667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a:t>
            </a:r>
            <a:endParaRPr/>
          </a:p>
        </p:txBody>
      </p:sp>
      <p:sp>
        <p:nvSpPr>
          <p:cNvPr id="81" name="Google Shape;81;p16"/>
          <p:cNvSpPr txBox="1"/>
          <p:nvPr>
            <p:ph idx="1" type="body"/>
          </p:nvPr>
        </p:nvSpPr>
        <p:spPr>
          <a:xfrm>
            <a:off x="311700" y="1017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Phase 1: </a:t>
            </a:r>
            <a:endParaRPr/>
          </a:p>
          <a:p>
            <a:pPr indent="-317500" lvl="1" marL="914400" rtl="0" algn="l">
              <a:spcBef>
                <a:spcPts val="0"/>
              </a:spcBef>
              <a:spcAft>
                <a:spcPts val="0"/>
              </a:spcAft>
              <a:buSzPts val="1400"/>
              <a:buChar char="○"/>
            </a:pPr>
            <a:r>
              <a:rPr lang="en"/>
              <a:t>Collected data from a Kaggle source containing around 9000 images</a:t>
            </a:r>
            <a:endParaRPr/>
          </a:p>
          <a:p>
            <a:pPr indent="-317500" lvl="1" marL="914400" rtl="0" algn="l">
              <a:spcBef>
                <a:spcPts val="0"/>
              </a:spcBef>
              <a:spcAft>
                <a:spcPts val="0"/>
              </a:spcAft>
              <a:buSzPts val="1400"/>
              <a:buChar char="○"/>
            </a:pPr>
            <a:r>
              <a:rPr lang="en"/>
              <a:t>Accuracy on the test data was capping at 53%</a:t>
            </a:r>
            <a:endParaRPr/>
          </a:p>
          <a:p>
            <a:pPr indent="-342900" lvl="0" marL="457200" rtl="0" algn="l">
              <a:spcBef>
                <a:spcPts val="0"/>
              </a:spcBef>
              <a:spcAft>
                <a:spcPts val="0"/>
              </a:spcAft>
              <a:buSzPts val="1800"/>
              <a:buChar char="●"/>
            </a:pPr>
            <a:r>
              <a:rPr lang="en"/>
              <a:t>Phase 2: Collected augmented train data and test data from a medium source</a:t>
            </a:r>
            <a:endParaRPr/>
          </a:p>
          <a:p>
            <a:pPr indent="-317500" lvl="1" marL="914400" rtl="0" algn="l">
              <a:spcBef>
                <a:spcPts val="0"/>
              </a:spcBef>
              <a:spcAft>
                <a:spcPts val="0"/>
              </a:spcAft>
              <a:buSzPts val="1400"/>
              <a:buChar char="○"/>
            </a:pPr>
            <a:r>
              <a:rPr lang="en"/>
              <a:t>Training data was augmented - </a:t>
            </a:r>
            <a:r>
              <a:rPr lang="en"/>
              <a:t>rotation</a:t>
            </a:r>
            <a:r>
              <a:rPr lang="en"/>
              <a:t> and mirroring</a:t>
            </a:r>
            <a:endParaRPr/>
          </a:p>
          <a:p>
            <a:pPr indent="-317500" lvl="1" marL="914400" rtl="0" algn="l">
              <a:spcBef>
                <a:spcPts val="0"/>
              </a:spcBef>
              <a:spcAft>
                <a:spcPts val="0"/>
              </a:spcAft>
              <a:buSzPts val="1400"/>
              <a:buChar char="○"/>
            </a:pPr>
            <a:r>
              <a:rPr lang="en"/>
              <a:t>Grayscaled the images to mostly reduce the effect of lighting in the color RGB images</a:t>
            </a:r>
            <a:endParaRPr/>
          </a:p>
        </p:txBody>
      </p:sp>
      <p:pic>
        <p:nvPicPr>
          <p:cNvPr id="82" name="Google Shape;82;p16"/>
          <p:cNvPicPr preferRelativeResize="0"/>
          <p:nvPr/>
        </p:nvPicPr>
        <p:blipFill>
          <a:blip r:embed="rId3">
            <a:alphaModFix/>
          </a:blip>
          <a:stretch>
            <a:fillRect/>
          </a:stretch>
        </p:blipFill>
        <p:spPr>
          <a:xfrm>
            <a:off x="311700" y="2911675"/>
            <a:ext cx="2468199" cy="2142049"/>
          </a:xfrm>
          <a:prstGeom prst="rect">
            <a:avLst/>
          </a:prstGeom>
          <a:noFill/>
          <a:ln>
            <a:noFill/>
          </a:ln>
        </p:spPr>
      </p:pic>
      <p:pic>
        <p:nvPicPr>
          <p:cNvPr id="83" name="Google Shape;83;p16"/>
          <p:cNvPicPr preferRelativeResize="0"/>
          <p:nvPr/>
        </p:nvPicPr>
        <p:blipFill>
          <a:blip r:embed="rId4">
            <a:alphaModFix/>
          </a:blip>
          <a:stretch>
            <a:fillRect/>
          </a:stretch>
        </p:blipFill>
        <p:spPr>
          <a:xfrm>
            <a:off x="2920025" y="3153068"/>
            <a:ext cx="5912276" cy="141580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a:t>
            </a:r>
            <a:endParaRPr/>
          </a:p>
        </p:txBody>
      </p:sp>
      <p:sp>
        <p:nvSpPr>
          <p:cNvPr id="89" name="Google Shape;89;p17"/>
          <p:cNvSpPr txBox="1"/>
          <p:nvPr>
            <p:ph idx="1" type="body"/>
          </p:nvPr>
        </p:nvSpPr>
        <p:spPr>
          <a:xfrm>
            <a:off x="311700" y="8476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Convolutional Neural Network </a:t>
            </a:r>
            <a:endParaRPr/>
          </a:p>
          <a:p>
            <a:pPr indent="-317500" lvl="1" marL="914400" rtl="0" algn="l">
              <a:spcBef>
                <a:spcPts val="0"/>
              </a:spcBef>
              <a:spcAft>
                <a:spcPts val="0"/>
              </a:spcAft>
              <a:buSzPts val="1400"/>
              <a:buChar char="○"/>
            </a:pPr>
            <a:r>
              <a:rPr lang="en"/>
              <a:t>Neural network for image recognition/processing </a:t>
            </a:r>
            <a:endParaRPr/>
          </a:p>
          <a:p>
            <a:pPr indent="-317500" lvl="1" marL="914400" rtl="0" algn="l">
              <a:spcBef>
                <a:spcPts val="0"/>
              </a:spcBef>
              <a:spcAft>
                <a:spcPts val="0"/>
              </a:spcAft>
              <a:buSzPts val="1400"/>
              <a:buChar char="○"/>
            </a:pPr>
            <a:r>
              <a:rPr lang="en"/>
              <a:t>Takes "parts" of an image and produces output for it </a:t>
            </a:r>
            <a:endParaRPr/>
          </a:p>
          <a:p>
            <a:pPr indent="-342900" lvl="0" marL="457200" rtl="0" algn="l">
              <a:spcBef>
                <a:spcPts val="0"/>
              </a:spcBef>
              <a:spcAft>
                <a:spcPts val="0"/>
              </a:spcAft>
              <a:buSzPts val="1800"/>
              <a:buChar char="●"/>
            </a:pPr>
            <a:r>
              <a:rPr lang="en"/>
              <a:t>CNN Layers</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90" name="Google Shape;90;p17"/>
          <p:cNvPicPr preferRelativeResize="0"/>
          <p:nvPr/>
        </p:nvPicPr>
        <p:blipFill>
          <a:blip r:embed="rId3">
            <a:alphaModFix/>
          </a:blip>
          <a:stretch>
            <a:fillRect/>
          </a:stretch>
        </p:blipFill>
        <p:spPr>
          <a:xfrm>
            <a:off x="6410325" y="155575"/>
            <a:ext cx="2667000" cy="1524000"/>
          </a:xfrm>
          <a:prstGeom prst="rect">
            <a:avLst/>
          </a:prstGeom>
          <a:noFill/>
          <a:ln>
            <a:noFill/>
          </a:ln>
        </p:spPr>
      </p:pic>
      <p:pic>
        <p:nvPicPr>
          <p:cNvPr id="91" name="Google Shape;91;p17"/>
          <p:cNvPicPr preferRelativeResize="0"/>
          <p:nvPr/>
        </p:nvPicPr>
        <p:blipFill>
          <a:blip r:embed="rId4">
            <a:alphaModFix/>
          </a:blip>
          <a:stretch>
            <a:fillRect/>
          </a:stretch>
        </p:blipFill>
        <p:spPr>
          <a:xfrm>
            <a:off x="5599809" y="1758163"/>
            <a:ext cx="3477516" cy="1709875"/>
          </a:xfrm>
          <a:prstGeom prst="rect">
            <a:avLst/>
          </a:prstGeom>
          <a:noFill/>
          <a:ln>
            <a:noFill/>
          </a:ln>
        </p:spPr>
      </p:pic>
      <p:sp>
        <p:nvSpPr>
          <p:cNvPr id="92" name="Google Shape;92;p17"/>
          <p:cNvSpPr txBox="1"/>
          <p:nvPr/>
        </p:nvSpPr>
        <p:spPr>
          <a:xfrm>
            <a:off x="292100" y="2413000"/>
            <a:ext cx="3721200" cy="400200"/>
          </a:xfrm>
          <a:prstGeom prst="rect">
            <a:avLst/>
          </a:prstGeom>
          <a:noFill/>
          <a:ln>
            <a:noFill/>
          </a:ln>
        </p:spPr>
        <p:txBody>
          <a:bodyPr anchorCtr="0" anchor="t" bIns="91425" lIns="91425" spcFirstLastPara="1" rIns="91425" wrap="square" tIns="91425">
            <a:spAutoFit/>
          </a:bodyPr>
          <a:lstStyle/>
          <a:p>
            <a:pPr indent="-317500" lvl="1" marL="9144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Pooling layer </a:t>
            </a:r>
            <a:endParaRPr>
              <a:latin typeface="Average"/>
              <a:ea typeface="Average"/>
              <a:cs typeface="Average"/>
              <a:sym typeface="Average"/>
            </a:endParaRPr>
          </a:p>
        </p:txBody>
      </p:sp>
      <p:sp>
        <p:nvSpPr>
          <p:cNvPr id="93" name="Google Shape;93;p17"/>
          <p:cNvSpPr txBox="1"/>
          <p:nvPr/>
        </p:nvSpPr>
        <p:spPr>
          <a:xfrm>
            <a:off x="304800" y="1926775"/>
            <a:ext cx="3606900" cy="400200"/>
          </a:xfrm>
          <a:prstGeom prst="rect">
            <a:avLst/>
          </a:prstGeom>
          <a:noFill/>
          <a:ln>
            <a:noFill/>
          </a:ln>
        </p:spPr>
        <p:txBody>
          <a:bodyPr anchorCtr="0" anchor="t" bIns="91425" lIns="91425" spcFirstLastPara="1" rIns="91425" wrap="square" tIns="91425">
            <a:spAutoFit/>
          </a:bodyPr>
          <a:lstStyle/>
          <a:p>
            <a:pPr indent="-317500" lvl="1" marL="9144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Convolutional layer </a:t>
            </a:r>
            <a:endParaRPr>
              <a:latin typeface="Average"/>
              <a:ea typeface="Average"/>
              <a:cs typeface="Average"/>
              <a:sym typeface="Average"/>
            </a:endParaRPr>
          </a:p>
        </p:txBody>
      </p:sp>
      <p:sp>
        <p:nvSpPr>
          <p:cNvPr id="94" name="Google Shape;94;p17"/>
          <p:cNvSpPr txBox="1"/>
          <p:nvPr/>
        </p:nvSpPr>
        <p:spPr>
          <a:xfrm>
            <a:off x="304800" y="2159000"/>
            <a:ext cx="3962400" cy="400200"/>
          </a:xfrm>
          <a:prstGeom prst="rect">
            <a:avLst/>
          </a:prstGeom>
          <a:noFill/>
          <a:ln>
            <a:noFill/>
          </a:ln>
        </p:spPr>
        <p:txBody>
          <a:bodyPr anchorCtr="0" anchor="t" bIns="91425" lIns="91425" spcFirstLastPara="1" rIns="91425" wrap="square" tIns="91425">
            <a:spAutoFit/>
          </a:bodyPr>
          <a:lstStyle/>
          <a:p>
            <a:pPr indent="-317500" lvl="2" marL="13716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Kernel moves across the image </a:t>
            </a:r>
            <a:endParaRPr>
              <a:latin typeface="Average"/>
              <a:ea typeface="Average"/>
              <a:cs typeface="Average"/>
              <a:sym typeface="Average"/>
            </a:endParaRPr>
          </a:p>
        </p:txBody>
      </p:sp>
      <p:sp>
        <p:nvSpPr>
          <p:cNvPr id="95" name="Google Shape;95;p17"/>
          <p:cNvSpPr txBox="1"/>
          <p:nvPr/>
        </p:nvSpPr>
        <p:spPr>
          <a:xfrm>
            <a:off x="304800" y="2654300"/>
            <a:ext cx="4762500" cy="1545300"/>
          </a:xfrm>
          <a:prstGeom prst="rect">
            <a:avLst/>
          </a:prstGeom>
          <a:noFill/>
          <a:ln>
            <a:noFill/>
          </a:ln>
        </p:spPr>
        <p:txBody>
          <a:bodyPr anchorCtr="0" anchor="t" bIns="91425" lIns="91425" spcFirstLastPara="1" rIns="91425" wrap="square" tIns="91425">
            <a:spAutoFit/>
          </a:bodyPr>
          <a:lstStyle/>
          <a:p>
            <a:pPr indent="-317500" lvl="2" marL="13716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Kernel moves across image</a:t>
            </a:r>
            <a:endParaRPr>
              <a:solidFill>
                <a:schemeClr val="accent3"/>
              </a:solidFill>
              <a:latin typeface="Average"/>
              <a:ea typeface="Average"/>
              <a:cs typeface="Average"/>
              <a:sym typeface="Average"/>
            </a:endParaRPr>
          </a:p>
          <a:p>
            <a:pPr indent="-317500" lvl="2" marL="13716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Also, reduces number of parameters in input </a:t>
            </a:r>
            <a:endParaRPr>
              <a:solidFill>
                <a:schemeClr val="accent3"/>
              </a:solidFill>
              <a:latin typeface="Average"/>
              <a:ea typeface="Average"/>
              <a:cs typeface="Average"/>
              <a:sym typeface="Average"/>
            </a:endParaRPr>
          </a:p>
          <a:p>
            <a:pPr indent="-317500" lvl="3" marL="18288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Improves efficiency </a:t>
            </a:r>
            <a:endParaRPr>
              <a:latin typeface="Average"/>
              <a:ea typeface="Average"/>
              <a:cs typeface="Average"/>
              <a:sym typeface="Average"/>
            </a:endParaRPr>
          </a:p>
          <a:p>
            <a:pPr indent="0" lvl="0" marL="0" rtl="0" algn="l">
              <a:spcBef>
                <a:spcPts val="1200"/>
              </a:spcBef>
              <a:spcAft>
                <a:spcPts val="0"/>
              </a:spcAft>
              <a:buNone/>
            </a:pPr>
            <a:r>
              <a:t/>
            </a:r>
            <a:endParaRPr>
              <a:latin typeface="Average"/>
              <a:ea typeface="Average"/>
              <a:cs typeface="Average"/>
              <a:sym typeface="Average"/>
            </a:endParaRPr>
          </a:p>
        </p:txBody>
      </p:sp>
      <p:sp>
        <p:nvSpPr>
          <p:cNvPr id="96" name="Google Shape;96;p17"/>
          <p:cNvSpPr txBox="1"/>
          <p:nvPr/>
        </p:nvSpPr>
        <p:spPr>
          <a:xfrm>
            <a:off x="279400" y="3632200"/>
            <a:ext cx="3289200" cy="400200"/>
          </a:xfrm>
          <a:prstGeom prst="rect">
            <a:avLst/>
          </a:prstGeom>
          <a:noFill/>
          <a:ln>
            <a:noFill/>
          </a:ln>
        </p:spPr>
        <p:txBody>
          <a:bodyPr anchorCtr="0" anchor="t" bIns="91425" lIns="91425" spcFirstLastPara="1" rIns="91425" wrap="square" tIns="91425">
            <a:spAutoFit/>
          </a:bodyPr>
          <a:lstStyle/>
          <a:p>
            <a:pPr indent="-317500" lvl="1" marL="9144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Fully Connected</a:t>
            </a:r>
            <a:r>
              <a:rPr lang="en">
                <a:solidFill>
                  <a:schemeClr val="accent3"/>
                </a:solidFill>
                <a:latin typeface="Average"/>
                <a:ea typeface="Average"/>
                <a:cs typeface="Average"/>
                <a:sym typeface="Average"/>
              </a:rPr>
              <a:t> layer </a:t>
            </a:r>
            <a:endParaRPr>
              <a:latin typeface="Average"/>
              <a:ea typeface="Average"/>
              <a:cs typeface="Average"/>
              <a:sym typeface="Average"/>
            </a:endParaRPr>
          </a:p>
        </p:txBody>
      </p:sp>
      <p:sp>
        <p:nvSpPr>
          <p:cNvPr id="97" name="Google Shape;97;p17"/>
          <p:cNvSpPr txBox="1"/>
          <p:nvPr/>
        </p:nvSpPr>
        <p:spPr>
          <a:xfrm>
            <a:off x="292100" y="3835400"/>
            <a:ext cx="5410200" cy="1143600"/>
          </a:xfrm>
          <a:prstGeom prst="rect">
            <a:avLst/>
          </a:prstGeom>
          <a:noFill/>
          <a:ln>
            <a:noFill/>
          </a:ln>
        </p:spPr>
        <p:txBody>
          <a:bodyPr anchorCtr="0" anchor="t" bIns="91425" lIns="91425" spcFirstLastPara="1" rIns="91425" wrap="square" tIns="91425">
            <a:spAutoFit/>
          </a:bodyPr>
          <a:lstStyle/>
          <a:p>
            <a:pPr indent="-317500" lvl="2" marL="13716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Dense layer </a:t>
            </a:r>
            <a:endParaRPr>
              <a:solidFill>
                <a:schemeClr val="accent3"/>
              </a:solidFill>
              <a:latin typeface="Average"/>
              <a:ea typeface="Average"/>
              <a:cs typeface="Average"/>
              <a:sym typeface="Average"/>
            </a:endParaRPr>
          </a:p>
          <a:p>
            <a:pPr indent="-317500" lvl="3" marL="18288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Receives output from previous layer</a:t>
            </a:r>
            <a:endParaRPr>
              <a:solidFill>
                <a:schemeClr val="accent3"/>
              </a:solidFill>
              <a:latin typeface="Average"/>
              <a:ea typeface="Average"/>
              <a:cs typeface="Average"/>
              <a:sym typeface="Average"/>
            </a:endParaRPr>
          </a:p>
          <a:p>
            <a:pPr indent="-317500" lvl="3" marL="18288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Matrix vector multiplication </a:t>
            </a:r>
            <a:endParaRPr>
              <a:solidFill>
                <a:schemeClr val="accent3"/>
              </a:solidFill>
              <a:latin typeface="Average"/>
              <a:ea typeface="Average"/>
              <a:cs typeface="Average"/>
              <a:sym typeface="Average"/>
            </a:endParaRPr>
          </a:p>
          <a:p>
            <a:pPr indent="-317500" lvl="4" marL="22860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Row vector of output = column vector </a:t>
            </a:r>
            <a:endParaRPr>
              <a:solidFill>
                <a:schemeClr val="accent3"/>
              </a:solidFill>
              <a:latin typeface="Average"/>
              <a:ea typeface="Average"/>
              <a:cs typeface="Average"/>
              <a:sym typeface="Average"/>
            </a:endParaRPr>
          </a:p>
        </p:txBody>
      </p:sp>
      <p:pic>
        <p:nvPicPr>
          <p:cNvPr id="98" name="Google Shape;98;p17"/>
          <p:cNvPicPr preferRelativeResize="0"/>
          <p:nvPr/>
        </p:nvPicPr>
        <p:blipFill>
          <a:blip r:embed="rId5">
            <a:alphaModFix/>
          </a:blip>
          <a:stretch>
            <a:fillRect/>
          </a:stretch>
        </p:blipFill>
        <p:spPr>
          <a:xfrm>
            <a:off x="6002388" y="3895125"/>
            <a:ext cx="2989211" cy="1143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0" st="0"/>
                                            </p:txEl>
                                          </p:spTgt>
                                        </p:tgtEl>
                                        <p:attrNameLst>
                                          <p:attrName>style.visibility</p:attrName>
                                        </p:attrNameLst>
                                      </p:cBhvr>
                                      <p:to>
                                        <p:strVal val="visible"/>
                                      </p:to>
                                    </p:set>
                                    <p:animEffect filter="fade" transition="in">
                                      <p:cBhvr>
                                        <p:cTn dur="1000"/>
                                        <p:tgtEl>
                                          <p:spTgt spid="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1" st="1"/>
                                            </p:txEl>
                                          </p:spTgt>
                                        </p:tgtEl>
                                        <p:attrNameLst>
                                          <p:attrName>style.visibility</p:attrName>
                                        </p:attrNameLst>
                                      </p:cBhvr>
                                      <p:to>
                                        <p:strVal val="visible"/>
                                      </p:to>
                                    </p:set>
                                    <p:animEffect filter="fade" transition="in">
                                      <p:cBhvr>
                                        <p:cTn dur="1000"/>
                                        <p:tgtEl>
                                          <p:spTgt spid="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2" st="2"/>
                                            </p:txEl>
                                          </p:spTgt>
                                        </p:tgtEl>
                                        <p:attrNameLst>
                                          <p:attrName>style.visibility</p:attrName>
                                        </p:attrNameLst>
                                      </p:cBhvr>
                                      <p:to>
                                        <p:strVal val="visible"/>
                                      </p:to>
                                    </p:set>
                                    <p:animEffect filter="fade" transition="in">
                                      <p:cBhvr>
                                        <p:cTn dur="1000"/>
                                        <p:tgtEl>
                                          <p:spTgt spid="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3" st="3"/>
                                            </p:txEl>
                                          </p:spTgt>
                                        </p:tgtEl>
                                        <p:attrNameLst>
                                          <p:attrName>style.visibility</p:attrName>
                                        </p:attrNameLst>
                                      </p:cBhvr>
                                      <p:to>
                                        <p:strVal val="visible"/>
                                      </p:to>
                                    </p:set>
                                    <p:animEffect filter="fade" transition="in">
                                      <p:cBhvr>
                                        <p:cTn dur="1000"/>
                                        <p:tgtEl>
                                          <p:spTgt spid="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4" st="4"/>
                                            </p:txEl>
                                          </p:spTgt>
                                        </p:tgtEl>
                                        <p:attrNameLst>
                                          <p:attrName>style.visibility</p:attrName>
                                        </p:attrNameLst>
                                      </p:cBhvr>
                                      <p:to>
                                        <p:strVal val="visible"/>
                                      </p:to>
                                    </p:set>
                                    <p:animEffect filter="fade" transition="in">
                                      <p:cBhvr>
                                        <p:cTn dur="1000"/>
                                        <p:tgtEl>
                                          <p:spTgt spid="8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5" st="5"/>
                                            </p:txEl>
                                          </p:spTgt>
                                        </p:tgtEl>
                                        <p:attrNameLst>
                                          <p:attrName>style.visibility</p:attrName>
                                        </p:attrNameLst>
                                      </p:cBhvr>
                                      <p:to>
                                        <p:strVal val="visible"/>
                                      </p:to>
                                    </p:set>
                                    <p:animEffect filter="fade" transition="in">
                                      <p:cBhvr>
                                        <p:cTn dur="1000"/>
                                        <p:tgtEl>
                                          <p:spTgt spid="8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3"/>
                                        </p:tgtEl>
                                        <p:attrNameLst>
                                          <p:attrName>style.visibility</p:attrName>
                                        </p:attrNameLst>
                                      </p:cBhvr>
                                      <p:to>
                                        <p:strVal val="visible"/>
                                      </p:to>
                                    </p:set>
                                    <p:animEffect filter="fade" transition="in">
                                      <p:cBhvr>
                                        <p:cTn dur="1000"/>
                                        <p:tgtEl>
                                          <p:spTgt spid="93"/>
                                        </p:tgtEl>
                                      </p:cBhvr>
                                    </p:animEffect>
                                  </p:childTnLst>
                                </p:cTn>
                              </p:par>
                              <p:par>
                                <p:cTn fill="hold" nodeType="with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2"/>
                                        </p:tgtEl>
                                        <p:attrNameLst>
                                          <p:attrName>style.visibility</p:attrName>
                                        </p:attrNameLst>
                                      </p:cBhvr>
                                      <p:to>
                                        <p:strVal val="visible"/>
                                      </p:to>
                                    </p:set>
                                    <p:animEffect filter="fade" transition="in">
                                      <p:cBhvr>
                                        <p:cTn dur="1000"/>
                                        <p:tgtEl>
                                          <p:spTgt spid="92"/>
                                        </p:tgtEl>
                                      </p:cBhvr>
                                    </p:animEffect>
                                  </p:childTnLst>
                                </p:cTn>
                              </p:par>
                              <p:par>
                                <p:cTn fill="hold" nodeType="withEffect" presetClass="entr" presetID="10" presetSubtype="0">
                                  <p:stCondLst>
                                    <p:cond delay="0"/>
                                  </p:stCondLst>
                                  <p:childTnLst>
                                    <p:set>
                                      <p:cBhvr>
                                        <p:cTn dur="1" fill="hold">
                                          <p:stCondLst>
                                            <p:cond delay="0"/>
                                          </p:stCondLst>
                                        </p:cTn>
                                        <p:tgtEl>
                                          <p:spTgt spid="91"/>
                                        </p:tgtEl>
                                        <p:attrNameLst>
                                          <p:attrName>style.visibility</p:attrName>
                                        </p:attrNameLst>
                                      </p:cBhvr>
                                      <p:to>
                                        <p:strVal val="visible"/>
                                      </p:to>
                                    </p:set>
                                    <p:animEffect filter="fade" transition="in">
                                      <p:cBhvr>
                                        <p:cTn dur="1000"/>
                                        <p:tgtEl>
                                          <p:spTgt spid="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0" st="0"/>
                                            </p:txEl>
                                          </p:spTgt>
                                        </p:tgtEl>
                                        <p:attrNameLst>
                                          <p:attrName>style.visibility</p:attrName>
                                        </p:attrNameLst>
                                      </p:cBhvr>
                                      <p:to>
                                        <p:strVal val="visible"/>
                                      </p:to>
                                    </p:set>
                                    <p:animEffect filter="fade" transition="in">
                                      <p:cBhvr>
                                        <p:cTn dur="1000"/>
                                        <p:tgtEl>
                                          <p:spTgt spid="9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1" st="1"/>
                                            </p:txEl>
                                          </p:spTgt>
                                        </p:tgtEl>
                                        <p:attrNameLst>
                                          <p:attrName>style.visibility</p:attrName>
                                        </p:attrNameLst>
                                      </p:cBhvr>
                                      <p:to>
                                        <p:strVal val="visible"/>
                                      </p:to>
                                    </p:set>
                                    <p:animEffect filter="fade" transition="in">
                                      <p:cBhvr>
                                        <p:cTn dur="1000"/>
                                        <p:tgtEl>
                                          <p:spTgt spid="9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2" st="2"/>
                                            </p:txEl>
                                          </p:spTgt>
                                        </p:tgtEl>
                                        <p:attrNameLst>
                                          <p:attrName>style.visibility</p:attrName>
                                        </p:attrNameLst>
                                      </p:cBhvr>
                                      <p:to>
                                        <p:strVal val="visible"/>
                                      </p:to>
                                    </p:set>
                                    <p:animEffect filter="fade" transition="in">
                                      <p:cBhvr>
                                        <p:cTn dur="1000"/>
                                        <p:tgtEl>
                                          <p:spTgt spid="9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5">
                                            <p:txEl>
                                              <p:pRg end="3" st="3"/>
                                            </p:txEl>
                                          </p:spTgt>
                                        </p:tgtEl>
                                        <p:attrNameLst>
                                          <p:attrName>style.visibility</p:attrName>
                                        </p:attrNameLst>
                                      </p:cBhvr>
                                      <p:to>
                                        <p:strVal val="visible"/>
                                      </p:to>
                                    </p:set>
                                    <p:animEffect filter="fade" transition="in">
                                      <p:cBhvr>
                                        <p:cTn dur="1000"/>
                                        <p:tgtEl>
                                          <p:spTgt spid="9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par>
                                <p:cTn fill="hold" nodeType="with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0" st="0"/>
                                            </p:txEl>
                                          </p:spTgt>
                                        </p:tgtEl>
                                        <p:attrNameLst>
                                          <p:attrName>style.visibility</p:attrName>
                                        </p:attrNameLst>
                                      </p:cBhvr>
                                      <p:to>
                                        <p:strVal val="visible"/>
                                      </p:to>
                                    </p:set>
                                    <p:animEffect filter="fade" transition="in">
                                      <p:cBhvr>
                                        <p:cTn dur="1000"/>
                                        <p:tgtEl>
                                          <p:spTgt spid="9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1" st="1"/>
                                            </p:txEl>
                                          </p:spTgt>
                                        </p:tgtEl>
                                        <p:attrNameLst>
                                          <p:attrName>style.visibility</p:attrName>
                                        </p:attrNameLst>
                                      </p:cBhvr>
                                      <p:to>
                                        <p:strVal val="visible"/>
                                      </p:to>
                                    </p:set>
                                    <p:animEffect filter="fade" transition="in">
                                      <p:cBhvr>
                                        <p:cTn dur="1000"/>
                                        <p:tgtEl>
                                          <p:spTgt spid="9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2" st="2"/>
                                            </p:txEl>
                                          </p:spTgt>
                                        </p:tgtEl>
                                        <p:attrNameLst>
                                          <p:attrName>style.visibility</p:attrName>
                                        </p:attrNameLst>
                                      </p:cBhvr>
                                      <p:to>
                                        <p:strVal val="visible"/>
                                      </p:to>
                                    </p:set>
                                    <p:animEffect filter="fade" transition="in">
                                      <p:cBhvr>
                                        <p:cTn dur="1000"/>
                                        <p:tgtEl>
                                          <p:spTgt spid="9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xEl>
                                              <p:pRg end="3" st="3"/>
                                            </p:txEl>
                                          </p:spTgt>
                                        </p:tgtEl>
                                        <p:attrNameLst>
                                          <p:attrName>style.visibility</p:attrName>
                                        </p:attrNameLst>
                                      </p:cBhvr>
                                      <p:to>
                                        <p:strVal val="visible"/>
                                      </p:to>
                                    </p:set>
                                    <p:animEffect filter="fade" transition="in">
                                      <p:cBhvr>
                                        <p:cTn dur="1000"/>
                                        <p:tgtEl>
                                          <p:spTgt spid="9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Model</a:t>
            </a:r>
            <a:endParaRPr/>
          </a:p>
        </p:txBody>
      </p:sp>
      <p:sp>
        <p:nvSpPr>
          <p:cNvPr id="104" name="Google Shape;104;p18"/>
          <p:cNvSpPr txBox="1"/>
          <p:nvPr>
            <p:ph idx="1" type="body"/>
          </p:nvPr>
        </p:nvSpPr>
        <p:spPr>
          <a:xfrm>
            <a:off x="311700" y="1152475"/>
            <a:ext cx="8520600" cy="4875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Convolutional Neural Network</a:t>
            </a:r>
            <a:endParaRPr/>
          </a:p>
        </p:txBody>
      </p:sp>
      <p:pic>
        <p:nvPicPr>
          <p:cNvPr id="105" name="Google Shape;105;p18"/>
          <p:cNvPicPr preferRelativeResize="0"/>
          <p:nvPr/>
        </p:nvPicPr>
        <p:blipFill>
          <a:blip r:embed="rId3">
            <a:alphaModFix/>
          </a:blip>
          <a:stretch>
            <a:fillRect/>
          </a:stretch>
        </p:blipFill>
        <p:spPr>
          <a:xfrm>
            <a:off x="6287623" y="0"/>
            <a:ext cx="2856375" cy="1902776"/>
          </a:xfrm>
          <a:prstGeom prst="rect">
            <a:avLst/>
          </a:prstGeom>
          <a:noFill/>
          <a:ln>
            <a:noFill/>
          </a:ln>
        </p:spPr>
      </p:pic>
      <p:pic>
        <p:nvPicPr>
          <p:cNvPr id="106" name="Google Shape;106;p18"/>
          <p:cNvPicPr preferRelativeResize="0"/>
          <p:nvPr/>
        </p:nvPicPr>
        <p:blipFill rotWithShape="1">
          <a:blip r:embed="rId4">
            <a:alphaModFix/>
          </a:blip>
          <a:srcRect b="0" l="0" r="44246" t="0"/>
          <a:stretch/>
        </p:blipFill>
        <p:spPr>
          <a:xfrm>
            <a:off x="0" y="2757275"/>
            <a:ext cx="3608852" cy="2386225"/>
          </a:xfrm>
          <a:prstGeom prst="rect">
            <a:avLst/>
          </a:prstGeom>
          <a:noFill/>
          <a:ln>
            <a:noFill/>
          </a:ln>
        </p:spPr>
      </p:pic>
      <p:pic>
        <p:nvPicPr>
          <p:cNvPr id="107" name="Google Shape;107;p18"/>
          <p:cNvPicPr preferRelativeResize="0"/>
          <p:nvPr/>
        </p:nvPicPr>
        <p:blipFill>
          <a:blip r:embed="rId5">
            <a:alphaModFix/>
          </a:blip>
          <a:stretch>
            <a:fillRect/>
          </a:stretch>
        </p:blipFill>
        <p:spPr>
          <a:xfrm>
            <a:off x="5394925" y="1902775"/>
            <a:ext cx="3749065" cy="3240725"/>
          </a:xfrm>
          <a:prstGeom prst="rect">
            <a:avLst/>
          </a:prstGeom>
          <a:noFill/>
          <a:ln cap="flat" cmpd="sng" w="19050">
            <a:solidFill>
              <a:srgbClr val="FF0000"/>
            </a:solidFill>
            <a:prstDash val="solid"/>
            <a:round/>
            <a:headEnd len="sm" w="sm" type="none"/>
            <a:tailEnd len="sm" w="sm" type="none"/>
          </a:ln>
        </p:spPr>
      </p:pic>
      <p:sp>
        <p:nvSpPr>
          <p:cNvPr id="108" name="Google Shape;108;p18"/>
          <p:cNvSpPr txBox="1"/>
          <p:nvPr/>
        </p:nvSpPr>
        <p:spPr>
          <a:xfrm>
            <a:off x="472100" y="1502575"/>
            <a:ext cx="3665100" cy="400200"/>
          </a:xfrm>
          <a:prstGeom prst="rect">
            <a:avLst/>
          </a:prstGeom>
          <a:noFill/>
          <a:ln>
            <a:noFill/>
          </a:ln>
        </p:spPr>
        <p:txBody>
          <a:bodyPr anchorCtr="0" anchor="t" bIns="91425" lIns="91425" spcFirstLastPara="1" rIns="91425" wrap="square" tIns="91425">
            <a:spAutoFit/>
          </a:bodyPr>
          <a:lstStyle/>
          <a:p>
            <a:pPr indent="-317500" lvl="1" marL="9144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UNet Architecture</a:t>
            </a:r>
            <a:endParaRPr>
              <a:latin typeface="Average"/>
              <a:ea typeface="Average"/>
              <a:cs typeface="Average"/>
              <a:sym typeface="Average"/>
            </a:endParaRPr>
          </a:p>
        </p:txBody>
      </p:sp>
      <p:sp>
        <p:nvSpPr>
          <p:cNvPr id="109" name="Google Shape;109;p18"/>
          <p:cNvSpPr txBox="1"/>
          <p:nvPr/>
        </p:nvSpPr>
        <p:spPr>
          <a:xfrm>
            <a:off x="472100" y="1826575"/>
            <a:ext cx="3255000" cy="400200"/>
          </a:xfrm>
          <a:prstGeom prst="rect">
            <a:avLst/>
          </a:prstGeom>
          <a:noFill/>
          <a:ln>
            <a:noFill/>
          </a:ln>
        </p:spPr>
        <p:txBody>
          <a:bodyPr anchorCtr="0" anchor="t" bIns="91425" lIns="91425" spcFirstLastPara="1" rIns="91425" wrap="square" tIns="91425">
            <a:spAutoFit/>
          </a:bodyPr>
          <a:lstStyle/>
          <a:p>
            <a:pPr indent="-317500" lvl="1" marL="9144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Referenced Architecture </a:t>
            </a:r>
            <a:endParaRPr>
              <a:latin typeface="Average"/>
              <a:ea typeface="Average"/>
              <a:cs typeface="Average"/>
              <a:sym typeface="Average"/>
            </a:endParaRPr>
          </a:p>
        </p:txBody>
      </p:sp>
      <p:sp>
        <p:nvSpPr>
          <p:cNvPr id="110" name="Google Shape;110;p18"/>
          <p:cNvSpPr txBox="1"/>
          <p:nvPr/>
        </p:nvSpPr>
        <p:spPr>
          <a:xfrm>
            <a:off x="472100" y="2150575"/>
            <a:ext cx="4363800" cy="400200"/>
          </a:xfrm>
          <a:prstGeom prst="rect">
            <a:avLst/>
          </a:prstGeom>
          <a:noFill/>
          <a:ln>
            <a:noFill/>
          </a:ln>
        </p:spPr>
        <p:txBody>
          <a:bodyPr anchorCtr="0" anchor="t" bIns="91425" lIns="91425" spcFirstLastPara="1" rIns="91425" wrap="square" tIns="91425">
            <a:spAutoFit/>
          </a:bodyPr>
          <a:lstStyle/>
          <a:p>
            <a:pPr indent="-317500" lvl="1" marL="914400" rtl="0" algn="l">
              <a:lnSpc>
                <a:spcPct val="115000"/>
              </a:lnSpc>
              <a:spcBef>
                <a:spcPts val="0"/>
              </a:spcBef>
              <a:spcAft>
                <a:spcPts val="0"/>
              </a:spcAft>
              <a:buClr>
                <a:schemeClr val="accent3"/>
              </a:buClr>
              <a:buSzPts val="1400"/>
              <a:buFont typeface="Average"/>
              <a:buChar char="○"/>
            </a:pPr>
            <a:r>
              <a:rPr lang="en">
                <a:solidFill>
                  <a:schemeClr val="accent3"/>
                </a:solidFill>
                <a:latin typeface="Average"/>
                <a:ea typeface="Average"/>
                <a:cs typeface="Average"/>
                <a:sym typeface="Average"/>
              </a:rPr>
              <a:t>Referenced Architecture + More Layers</a:t>
            </a:r>
            <a:endParaRPr>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gtEl>
                                        <p:attrNameLst>
                                          <p:attrName>style.visibility</p:attrName>
                                        </p:attrNameLst>
                                      </p:cBhvr>
                                      <p:to>
                                        <p:strVal val="visible"/>
                                      </p:to>
                                    </p:set>
                                    <p:animEffect filter="fade" transition="in">
                                      <p:cBhvr>
                                        <p:cTn dur="1000"/>
                                        <p:tgtEl>
                                          <p:spTgt spid="1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par>
                                <p:cTn fill="hold" nodeType="with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par>
                                <p:cTn fill="hold" nodeType="with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0"/>
                                        </p:tgtEl>
                                        <p:attrNameLst>
                                          <p:attrName>style.visibility</p:attrName>
                                        </p:attrNameLst>
                                      </p:cBhvr>
                                      <p:to>
                                        <p:strVal val="visible"/>
                                      </p:to>
                                    </p:set>
                                    <p:animEffect filter="fade" transition="in">
                                      <p:cBhvr>
                                        <p:cTn dur="1000"/>
                                        <p:tgtEl>
                                          <p:spTgt spid="110"/>
                                        </p:tgtEl>
                                      </p:cBhvr>
                                    </p:animEffect>
                                  </p:childTnLst>
                                </p:cTn>
                              </p:par>
                              <p:par>
                                <p:cTn fill="hold" nodeType="with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5"/>
                                        </p:tgtEl>
                                        <p:attrNameLst>
                                          <p:attrName>style.visibility</p:attrName>
                                        </p:attrNameLst>
                                      </p:cBhvr>
                                      <p:to>
                                        <p:strVal val="visible"/>
                                      </p:to>
                                    </p:set>
                                    <p:animEffect filter="fade" transition="in">
                                      <p:cBhvr>
                                        <p:cTn dur="1000"/>
                                        <p:tgtEl>
                                          <p:spTgt spid="10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Predictions</a:t>
            </a:r>
            <a:endParaRPr/>
          </a:p>
        </p:txBody>
      </p:sp>
      <p:pic>
        <p:nvPicPr>
          <p:cNvPr id="116" name="Google Shape;116;p19"/>
          <p:cNvPicPr preferRelativeResize="0"/>
          <p:nvPr/>
        </p:nvPicPr>
        <p:blipFill>
          <a:blip r:embed="rId3">
            <a:alphaModFix/>
          </a:blip>
          <a:stretch>
            <a:fillRect/>
          </a:stretch>
        </p:blipFill>
        <p:spPr>
          <a:xfrm>
            <a:off x="472375" y="1307363"/>
            <a:ext cx="2569225" cy="2528775"/>
          </a:xfrm>
          <a:prstGeom prst="rect">
            <a:avLst/>
          </a:prstGeom>
          <a:noFill/>
          <a:ln>
            <a:noFill/>
          </a:ln>
        </p:spPr>
      </p:pic>
      <p:sp>
        <p:nvSpPr>
          <p:cNvPr id="117" name="Google Shape;117;p19"/>
          <p:cNvSpPr txBox="1"/>
          <p:nvPr/>
        </p:nvSpPr>
        <p:spPr>
          <a:xfrm>
            <a:off x="1122038" y="3836150"/>
            <a:ext cx="2373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Prediction: 3-9</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
                <a:solidFill>
                  <a:schemeClr val="dk1"/>
                </a:solidFill>
                <a:latin typeface="Average"/>
                <a:ea typeface="Average"/>
                <a:cs typeface="Average"/>
                <a:sym typeface="Average"/>
              </a:rPr>
              <a:t>Actual: 8</a:t>
            </a:r>
            <a:endParaRPr>
              <a:solidFill>
                <a:schemeClr val="dk1"/>
              </a:solidFill>
              <a:latin typeface="Average"/>
              <a:ea typeface="Average"/>
              <a:cs typeface="Average"/>
              <a:sym typeface="Average"/>
            </a:endParaRPr>
          </a:p>
        </p:txBody>
      </p:sp>
      <p:pic>
        <p:nvPicPr>
          <p:cNvPr id="118" name="Google Shape;118;p19"/>
          <p:cNvPicPr preferRelativeResize="0"/>
          <p:nvPr/>
        </p:nvPicPr>
        <p:blipFill>
          <a:blip r:embed="rId4">
            <a:alphaModFix/>
          </a:blip>
          <a:stretch>
            <a:fillRect/>
          </a:stretch>
        </p:blipFill>
        <p:spPr>
          <a:xfrm>
            <a:off x="3327538" y="1307362"/>
            <a:ext cx="2579727" cy="2528775"/>
          </a:xfrm>
          <a:prstGeom prst="rect">
            <a:avLst/>
          </a:prstGeom>
          <a:noFill/>
          <a:ln>
            <a:noFill/>
          </a:ln>
        </p:spPr>
      </p:pic>
      <p:sp>
        <p:nvSpPr>
          <p:cNvPr id="119" name="Google Shape;119;p19"/>
          <p:cNvSpPr txBox="1"/>
          <p:nvPr/>
        </p:nvSpPr>
        <p:spPr>
          <a:xfrm>
            <a:off x="3980838" y="3836150"/>
            <a:ext cx="2373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Prediction: 28-45</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
                <a:solidFill>
                  <a:schemeClr val="dk1"/>
                </a:solidFill>
                <a:latin typeface="Average"/>
                <a:ea typeface="Average"/>
                <a:cs typeface="Average"/>
                <a:sym typeface="Average"/>
              </a:rPr>
              <a:t>Actual: 37</a:t>
            </a:r>
            <a:endParaRPr>
              <a:solidFill>
                <a:schemeClr val="dk1"/>
              </a:solidFill>
              <a:latin typeface="Average"/>
              <a:ea typeface="Average"/>
              <a:cs typeface="Average"/>
              <a:sym typeface="Average"/>
            </a:endParaRPr>
          </a:p>
        </p:txBody>
      </p:sp>
      <p:pic>
        <p:nvPicPr>
          <p:cNvPr id="120" name="Google Shape;120;p19"/>
          <p:cNvPicPr preferRelativeResize="0"/>
          <p:nvPr/>
        </p:nvPicPr>
        <p:blipFill>
          <a:blip r:embed="rId5">
            <a:alphaModFix/>
          </a:blip>
          <a:stretch>
            <a:fillRect/>
          </a:stretch>
        </p:blipFill>
        <p:spPr>
          <a:xfrm>
            <a:off x="6252575" y="1302358"/>
            <a:ext cx="2579725" cy="2538792"/>
          </a:xfrm>
          <a:prstGeom prst="rect">
            <a:avLst/>
          </a:prstGeom>
          <a:noFill/>
          <a:ln>
            <a:noFill/>
          </a:ln>
        </p:spPr>
      </p:pic>
      <p:sp>
        <p:nvSpPr>
          <p:cNvPr id="121" name="Google Shape;121;p19"/>
          <p:cNvSpPr txBox="1"/>
          <p:nvPr/>
        </p:nvSpPr>
        <p:spPr>
          <a:xfrm>
            <a:off x="6839638" y="3836150"/>
            <a:ext cx="2373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Prediction: 46-65</a:t>
            </a:r>
            <a:endParaRPr>
              <a:solidFill>
                <a:schemeClr val="dk1"/>
              </a:solidFill>
              <a:latin typeface="Average"/>
              <a:ea typeface="Average"/>
              <a:cs typeface="Average"/>
              <a:sym typeface="Average"/>
            </a:endParaRPr>
          </a:p>
          <a:p>
            <a:pPr indent="0" lvl="0" marL="0" rtl="0" algn="l">
              <a:spcBef>
                <a:spcPts val="0"/>
              </a:spcBef>
              <a:spcAft>
                <a:spcPts val="0"/>
              </a:spcAft>
              <a:buNone/>
            </a:pPr>
            <a:r>
              <a:rPr lang="en">
                <a:solidFill>
                  <a:schemeClr val="dk1"/>
                </a:solidFill>
                <a:latin typeface="Average"/>
                <a:ea typeface="Average"/>
                <a:cs typeface="Average"/>
                <a:sym typeface="Average"/>
              </a:rPr>
              <a:t>Actual: 85</a:t>
            </a:r>
            <a:endParaRPr>
              <a:solidFill>
                <a:schemeClr val="dk1"/>
              </a:solidFill>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1000"/>
                                        <p:tgtEl>
                                          <p:spTgt spid="1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000"/>
                                        <p:tgtEl>
                                          <p:spTgt spid="11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1"/>
                                        </p:tgtEl>
                                        <p:attrNameLst>
                                          <p:attrName>style.visibility</p:attrName>
                                        </p:attrNameLst>
                                      </p:cBhvr>
                                      <p:to>
                                        <p:strVal val="visible"/>
                                      </p:to>
                                    </p:set>
                                    <p:animEffect filter="fade" transition="in">
                                      <p:cBhvr>
                                        <p:cTn dur="1000"/>
                                        <p:tgtEl>
                                          <p:spTgt spid="1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Performance</a:t>
            </a:r>
            <a:endParaRPr/>
          </a:p>
        </p:txBody>
      </p:sp>
      <p:sp>
        <p:nvSpPr>
          <p:cNvPr id="127" name="Google Shape;127;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The overall accuracy of our model was over 90%</a:t>
            </a:r>
            <a:endParaRPr/>
          </a:p>
        </p:txBody>
      </p:sp>
      <p:pic>
        <p:nvPicPr>
          <p:cNvPr id="128" name="Google Shape;128;p20"/>
          <p:cNvPicPr preferRelativeResize="0"/>
          <p:nvPr/>
        </p:nvPicPr>
        <p:blipFill>
          <a:blip r:embed="rId3">
            <a:alphaModFix/>
          </a:blip>
          <a:stretch>
            <a:fillRect/>
          </a:stretch>
        </p:blipFill>
        <p:spPr>
          <a:xfrm>
            <a:off x="311700" y="1945425"/>
            <a:ext cx="3879176" cy="2767960"/>
          </a:xfrm>
          <a:prstGeom prst="rect">
            <a:avLst/>
          </a:prstGeom>
          <a:noFill/>
          <a:ln>
            <a:noFill/>
          </a:ln>
        </p:spPr>
      </p:pic>
      <p:pic>
        <p:nvPicPr>
          <p:cNvPr id="129" name="Google Shape;129;p20"/>
          <p:cNvPicPr preferRelativeResize="0"/>
          <p:nvPr/>
        </p:nvPicPr>
        <p:blipFill>
          <a:blip r:embed="rId4">
            <a:alphaModFix/>
          </a:blip>
          <a:stretch>
            <a:fillRect/>
          </a:stretch>
        </p:blipFill>
        <p:spPr>
          <a:xfrm>
            <a:off x="4652450" y="1905017"/>
            <a:ext cx="3879176" cy="280835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a:t>
            </a:r>
            <a:endParaRPr/>
          </a:p>
        </p:txBody>
      </p:sp>
      <p:sp>
        <p:nvSpPr>
          <p:cNvPr id="135" name="Google Shape;135;p21"/>
          <p:cNvSpPr txBox="1"/>
          <p:nvPr>
            <p:ph idx="1" type="body"/>
          </p:nvPr>
        </p:nvSpPr>
        <p:spPr>
          <a:xfrm>
            <a:off x="311700" y="964500"/>
            <a:ext cx="8520600" cy="6921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SzPts val="1800"/>
              <a:buChar char="●"/>
            </a:pPr>
            <a:r>
              <a:rPr lang="en"/>
              <a:t>Predicting age is hard </a:t>
            </a:r>
            <a:endParaRPr/>
          </a:p>
          <a:p>
            <a:pPr indent="-317500" lvl="1" marL="914400" rtl="0" algn="l">
              <a:spcBef>
                <a:spcPts val="0"/>
              </a:spcBef>
              <a:spcAft>
                <a:spcPts val="0"/>
              </a:spcAft>
              <a:buSzPts val="1400"/>
              <a:buChar char="○"/>
            </a:pPr>
            <a:r>
              <a:rPr lang="en"/>
              <a:t>How many people really look their age? </a:t>
            </a:r>
            <a:endParaRPr/>
          </a:p>
        </p:txBody>
      </p:sp>
      <p:pic>
        <p:nvPicPr>
          <p:cNvPr id="136" name="Google Shape;136;p21"/>
          <p:cNvPicPr preferRelativeResize="0"/>
          <p:nvPr/>
        </p:nvPicPr>
        <p:blipFill>
          <a:blip r:embed="rId3">
            <a:alphaModFix/>
          </a:blip>
          <a:stretch>
            <a:fillRect/>
          </a:stretch>
        </p:blipFill>
        <p:spPr>
          <a:xfrm>
            <a:off x="-6" y="2571750"/>
            <a:ext cx="1836974" cy="2571750"/>
          </a:xfrm>
          <a:prstGeom prst="rect">
            <a:avLst/>
          </a:prstGeom>
          <a:noFill/>
          <a:ln>
            <a:noFill/>
          </a:ln>
        </p:spPr>
      </p:pic>
      <p:sp>
        <p:nvSpPr>
          <p:cNvPr id="137" name="Google Shape;137;p21"/>
          <p:cNvSpPr txBox="1"/>
          <p:nvPr/>
        </p:nvSpPr>
        <p:spPr>
          <a:xfrm>
            <a:off x="1905550" y="3657525"/>
            <a:ext cx="137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47 Years Old</a:t>
            </a:r>
            <a:endParaRPr>
              <a:solidFill>
                <a:schemeClr val="dk1"/>
              </a:solidFill>
              <a:latin typeface="Average"/>
              <a:ea typeface="Average"/>
              <a:cs typeface="Average"/>
              <a:sym typeface="Average"/>
            </a:endParaRPr>
          </a:p>
        </p:txBody>
      </p:sp>
      <p:pic>
        <p:nvPicPr>
          <p:cNvPr id="138" name="Google Shape;138;p21"/>
          <p:cNvPicPr preferRelativeResize="0"/>
          <p:nvPr/>
        </p:nvPicPr>
        <p:blipFill>
          <a:blip r:embed="rId4">
            <a:alphaModFix/>
          </a:blip>
          <a:stretch>
            <a:fillRect/>
          </a:stretch>
        </p:blipFill>
        <p:spPr>
          <a:xfrm>
            <a:off x="3332800" y="2538238"/>
            <a:ext cx="2223150" cy="2605263"/>
          </a:xfrm>
          <a:prstGeom prst="rect">
            <a:avLst/>
          </a:prstGeom>
          <a:noFill/>
          <a:ln>
            <a:noFill/>
          </a:ln>
        </p:spPr>
      </p:pic>
      <p:sp>
        <p:nvSpPr>
          <p:cNvPr id="139" name="Google Shape;139;p21"/>
          <p:cNvSpPr txBox="1"/>
          <p:nvPr/>
        </p:nvSpPr>
        <p:spPr>
          <a:xfrm>
            <a:off x="5624000" y="3657525"/>
            <a:ext cx="1442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Average"/>
                <a:ea typeface="Average"/>
                <a:cs typeface="Average"/>
                <a:sym typeface="Average"/>
              </a:rPr>
              <a:t>53 Years Old</a:t>
            </a:r>
            <a:endParaRPr>
              <a:solidFill>
                <a:schemeClr val="dk1"/>
              </a:solidFill>
              <a:latin typeface="Average"/>
              <a:ea typeface="Average"/>
              <a:cs typeface="Average"/>
              <a:sym typeface="Average"/>
            </a:endParaRPr>
          </a:p>
        </p:txBody>
      </p:sp>
      <p:pic>
        <p:nvPicPr>
          <p:cNvPr id="140" name="Google Shape;140;p21"/>
          <p:cNvPicPr preferRelativeResize="0"/>
          <p:nvPr/>
        </p:nvPicPr>
        <p:blipFill>
          <a:blip r:embed="rId5">
            <a:alphaModFix/>
          </a:blip>
          <a:stretch>
            <a:fillRect/>
          </a:stretch>
        </p:blipFill>
        <p:spPr>
          <a:xfrm>
            <a:off x="6775275" y="2693300"/>
            <a:ext cx="2223150" cy="2033750"/>
          </a:xfrm>
          <a:prstGeom prst="rect">
            <a:avLst/>
          </a:prstGeom>
          <a:noFill/>
          <a:ln>
            <a:noFill/>
          </a:ln>
        </p:spPr>
      </p:pic>
      <p:sp>
        <p:nvSpPr>
          <p:cNvPr id="141" name="Google Shape;141;p21"/>
          <p:cNvSpPr txBox="1"/>
          <p:nvPr/>
        </p:nvSpPr>
        <p:spPr>
          <a:xfrm>
            <a:off x="311700" y="1504200"/>
            <a:ext cx="7764900" cy="15099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accent3"/>
              </a:buClr>
              <a:buSzPts val="1800"/>
              <a:buFont typeface="Average"/>
              <a:buChar char="●"/>
            </a:pPr>
            <a:r>
              <a:rPr lang="en" sz="1800">
                <a:solidFill>
                  <a:schemeClr val="accent3"/>
                </a:solidFill>
                <a:latin typeface="Average"/>
                <a:ea typeface="Average"/>
                <a:cs typeface="Average"/>
                <a:sym typeface="Average"/>
              </a:rPr>
              <a:t>Could ML confidently predict a person's exact age one day?</a:t>
            </a:r>
            <a:endParaRPr sz="1800">
              <a:solidFill>
                <a:schemeClr val="accent3"/>
              </a:solidFill>
              <a:latin typeface="Average"/>
              <a:ea typeface="Average"/>
              <a:cs typeface="Average"/>
              <a:sym typeface="Average"/>
            </a:endParaRPr>
          </a:p>
          <a:p>
            <a:pPr indent="-342900" lvl="0" marL="457200" rtl="0" algn="l">
              <a:lnSpc>
                <a:spcPct val="115000"/>
              </a:lnSpc>
              <a:spcBef>
                <a:spcPts val="0"/>
              </a:spcBef>
              <a:spcAft>
                <a:spcPts val="0"/>
              </a:spcAft>
              <a:buClr>
                <a:schemeClr val="accent3"/>
              </a:buClr>
              <a:buSzPts val="1800"/>
              <a:buFont typeface="Average"/>
              <a:buChar char="●"/>
            </a:pPr>
            <a:r>
              <a:rPr lang="en" sz="1800">
                <a:solidFill>
                  <a:schemeClr val="accent3"/>
                </a:solidFill>
                <a:latin typeface="Average"/>
                <a:ea typeface="Average"/>
                <a:cs typeface="Average"/>
                <a:sym typeface="Average"/>
              </a:rPr>
              <a:t>In the future, we hope to use our original data and augment it ourselves to see if we could provide a CNN model. </a:t>
            </a:r>
            <a:endParaRPr sz="1800">
              <a:solidFill>
                <a:schemeClr val="accent3"/>
              </a:solidFill>
              <a:latin typeface="Average"/>
              <a:ea typeface="Average"/>
              <a:cs typeface="Average"/>
              <a:sym typeface="Average"/>
            </a:endParaRPr>
          </a:p>
          <a:p>
            <a:pPr indent="0" lvl="0" marL="0" rtl="0" algn="l">
              <a:spcBef>
                <a:spcPts val="1200"/>
              </a:spcBef>
              <a:spcAft>
                <a:spcPts val="0"/>
              </a:spcAft>
              <a:buNone/>
            </a:pPr>
            <a:r>
              <a:t/>
            </a:r>
            <a:endParaRPr>
              <a:latin typeface="Average"/>
              <a:ea typeface="Average"/>
              <a:cs typeface="Average"/>
              <a:sym typeface="Average"/>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xEl>
                                              <p:pRg end="0" st="0"/>
                                            </p:txEl>
                                          </p:spTgt>
                                        </p:tgtEl>
                                        <p:attrNameLst>
                                          <p:attrName>style.visibility</p:attrName>
                                        </p:attrNameLst>
                                      </p:cBhvr>
                                      <p:to>
                                        <p:strVal val="visible"/>
                                      </p:to>
                                    </p:set>
                                    <p:animEffect filter="fade" transition="in">
                                      <p:cBhvr>
                                        <p:cTn dur="1000"/>
                                        <p:tgtEl>
                                          <p:spTgt spid="13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xEl>
                                              <p:pRg end="1" st="1"/>
                                            </p:txEl>
                                          </p:spTgt>
                                        </p:tgtEl>
                                        <p:attrNameLst>
                                          <p:attrName>style.visibility</p:attrName>
                                        </p:attrNameLst>
                                      </p:cBhvr>
                                      <p:to>
                                        <p:strVal val="visible"/>
                                      </p:to>
                                    </p:set>
                                    <p:animEffect filter="fade" transition="in">
                                      <p:cBhvr>
                                        <p:cTn dur="1000"/>
                                        <p:tgtEl>
                                          <p:spTgt spid="13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1000"/>
                                        <p:tgtEl>
                                          <p:spTgt spid="1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xEl>
                                              <p:pRg end="0" st="0"/>
                                            </p:txEl>
                                          </p:spTgt>
                                        </p:tgtEl>
                                        <p:attrNameLst>
                                          <p:attrName>style.visibility</p:attrName>
                                        </p:attrNameLst>
                                      </p:cBhvr>
                                      <p:to>
                                        <p:strVal val="visible"/>
                                      </p:to>
                                    </p:set>
                                    <p:animEffect filter="fade" transition="in">
                                      <p:cBhvr>
                                        <p:cTn dur="1000"/>
                                        <p:tgtEl>
                                          <p:spTgt spid="1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xEl>
                                              <p:pRg end="1" st="1"/>
                                            </p:txEl>
                                          </p:spTgt>
                                        </p:tgtEl>
                                        <p:attrNameLst>
                                          <p:attrName>style.visibility</p:attrName>
                                        </p:attrNameLst>
                                      </p:cBhvr>
                                      <p:to>
                                        <p:strVal val="visible"/>
                                      </p:to>
                                    </p:set>
                                    <p:animEffect filter="fade" transition="in">
                                      <p:cBhvr>
                                        <p:cTn dur="1000"/>
                                        <p:tgtEl>
                                          <p:spTgt spid="14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xEl>
                                              <p:pRg end="2" st="2"/>
                                            </p:txEl>
                                          </p:spTgt>
                                        </p:tgtEl>
                                        <p:attrNameLst>
                                          <p:attrName>style.visibility</p:attrName>
                                        </p:attrNameLst>
                                      </p:cBhvr>
                                      <p:to>
                                        <p:strVal val="visible"/>
                                      </p:to>
                                    </p:set>
                                    <p:animEffect filter="fade" transition="in">
                                      <p:cBhvr>
                                        <p:cTn dur="1000"/>
                                        <p:tgtEl>
                                          <p:spTgt spid="141">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